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2"/>
  </p:notesMasterIdLst>
  <p:sldIdLst>
    <p:sldId id="256" r:id="rId2"/>
    <p:sldId id="259" r:id="rId3"/>
    <p:sldId id="260" r:id="rId4"/>
    <p:sldId id="275" r:id="rId5"/>
    <p:sldId id="276" r:id="rId6"/>
    <p:sldId id="277" r:id="rId7"/>
    <p:sldId id="295" r:id="rId8"/>
    <p:sldId id="269" r:id="rId9"/>
    <p:sldId id="292" r:id="rId10"/>
    <p:sldId id="278" r:id="rId11"/>
    <p:sldId id="279" r:id="rId12"/>
    <p:sldId id="296" r:id="rId13"/>
    <p:sldId id="297" r:id="rId14"/>
    <p:sldId id="270" r:id="rId15"/>
    <p:sldId id="286" r:id="rId16"/>
    <p:sldId id="285" r:id="rId17"/>
    <p:sldId id="281" r:id="rId18"/>
    <p:sldId id="293" r:id="rId19"/>
    <p:sldId id="294" r:id="rId20"/>
    <p:sldId id="267" r:id="rId21"/>
    <p:sldId id="291" r:id="rId22"/>
    <p:sldId id="282" r:id="rId23"/>
    <p:sldId id="283" r:id="rId24"/>
    <p:sldId id="271" r:id="rId25"/>
    <p:sldId id="284" r:id="rId26"/>
    <p:sldId id="272" r:id="rId27"/>
    <p:sldId id="287" r:id="rId28"/>
    <p:sldId id="288" r:id="rId29"/>
    <p:sldId id="273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A3A"/>
    <a:srgbClr val="ED3227"/>
    <a:srgbClr val="FF9D38"/>
    <a:srgbClr val="F5C638"/>
    <a:srgbClr val="FB405D"/>
    <a:srgbClr val="DA4818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package" Target="../embeddings/Microsoft_Excel____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2014年投资回顾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32-478D-AF4C-BA7FE4E2C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32-478D-AF4C-BA7FE4E2C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32-478D-AF4C-BA7FE4E2C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32-478D-AF4C-BA7FE4E2C4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32-478D-AF4C-BA7FE4E2C4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932-478D-AF4C-BA7FE4E2C432}"/>
              </c:ext>
            </c:extLst>
          </c:dPt>
          <c:cat>
            <c:strRef>
              <c:f>Sheet1!$A$2:$A$7</c:f>
              <c:strCache>
                <c:ptCount val="6"/>
                <c:pt idx="0">
                  <c:v>大数据分析</c:v>
                </c:pt>
                <c:pt idx="1">
                  <c:v>医疗消费者参与</c:v>
                </c:pt>
                <c:pt idx="2">
                  <c:v>数字化医疗设备</c:v>
                </c:pt>
                <c:pt idx="3">
                  <c:v>远程医疗</c:v>
                </c:pt>
                <c:pt idx="4">
                  <c:v>个性化医药</c:v>
                </c:pt>
                <c:pt idx="5">
                  <c:v>人口健康管理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3.93</c:v>
                </c:pt>
                <c:pt idx="1">
                  <c:v>3.23</c:v>
                </c:pt>
                <c:pt idx="2">
                  <c:v>3.12</c:v>
                </c:pt>
                <c:pt idx="3">
                  <c:v>2.85</c:v>
                </c:pt>
                <c:pt idx="4">
                  <c:v>2.68</c:v>
                </c:pt>
                <c:pt idx="5">
                  <c:v>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932-478D-AF4C-BA7FE4E2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3-4541-B101-5CEB65D6E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73-4541-B101-5CEB65D6E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73-4541-B101-5CEB65D6E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-995586400"/>
        <c:axId val="-960562096"/>
      </c:barChart>
      <c:catAx>
        <c:axId val="-99558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0562096"/>
        <c:crosses val="autoZero"/>
        <c:auto val="1"/>
        <c:lblAlgn val="ctr"/>
        <c:lblOffset val="100"/>
        <c:noMultiLvlLbl val="0"/>
      </c:catAx>
      <c:valAx>
        <c:axId val="-960562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9558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E43C-7785-3A4C-8DD4-BDF7187F5C1E}" type="datetimeFigureOut">
              <a:rPr kumimoji="1" lang="zh-CN" altLang="en-US" smtClean="0"/>
              <a:t>2017/12/14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676E4-F2A4-F74B-B992-13CC51438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2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项目功能</a:t>
            </a:r>
          </a:p>
          <a:p>
            <a:pPr eaLnBrk="1" hangingPunct="1"/>
            <a:r>
              <a:rPr lang="zh-CN" altLang="en-US" dirty="0"/>
              <a:t>项目意义</a:t>
            </a:r>
          </a:p>
          <a:p>
            <a:pPr eaLnBrk="1" hangingPunct="1"/>
            <a:r>
              <a:rPr lang="zh-CN" altLang="en-US" dirty="0"/>
              <a:t>项目应用场景等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1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3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采用什么样的技术、方法来实现项目的？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各成员的分工情况</a:t>
            </a:r>
          </a:p>
          <a:p>
            <a:pPr eaLnBrk="1" hangingPunct="1"/>
            <a:r>
              <a:rPr lang="zh-CN" altLang="en-US" dirty="0"/>
              <a:t>时间节点安排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676E4-F2A4-F74B-B992-13CC5143865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7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3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3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3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3380" y="32920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/>
              <a:t>创新杯初审答辩</a:t>
            </a:r>
            <a:endParaRPr lang="en-US" altLang="zh-CN" sz="6000" b="1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97024" y="5588647"/>
            <a:ext cx="7037631" cy="2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5278" y="5850167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2889" y="4353010"/>
            <a:ext cx="4487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基于自然语言处理的“智能问诊”系统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1542518" y="632960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dirty="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结构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2" name="矩形 4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53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0" name="矩形 4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5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6411432" y="4887816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4" name="菱形 13"/>
          <p:cNvSpPr/>
          <p:nvPr/>
        </p:nvSpPr>
        <p:spPr>
          <a:xfrm>
            <a:off x="7944050" y="3661320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252" y="1993176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提取关键词</a:t>
            </a:r>
          </a:p>
        </p:txBody>
      </p:sp>
      <p:sp>
        <p:nvSpPr>
          <p:cNvPr id="23" name="矩形 22"/>
          <p:cNvSpPr/>
          <p:nvPr/>
        </p:nvSpPr>
        <p:spPr>
          <a:xfrm>
            <a:off x="643002" y="2332746"/>
            <a:ext cx="5722735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将输入的一句话的关键字提取出来，对于对问诊用处不大的词，可以将其忽略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3686543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应用机器翻译模型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616820" y="3993374"/>
            <a:ext cx="5722735" cy="904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将疾病“翻译”成相应的药物，类似于中文的好翻译成英文的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good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fine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well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OK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等而同样一种疾病，也可以用多种药物进行治疗。对于风热感冒可以用板蓝根颗粒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感康或者维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C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银翘片。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0894" y="5286618"/>
            <a:ext cx="5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训练</a:t>
            </a:r>
          </a:p>
        </p:txBody>
      </p:sp>
      <p:sp>
        <p:nvSpPr>
          <p:cNvPr id="29" name="矩形 28"/>
          <p:cNvSpPr/>
          <p:nvPr/>
        </p:nvSpPr>
        <p:spPr>
          <a:xfrm>
            <a:off x="654059" y="5596937"/>
            <a:ext cx="57696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通过基于词典的词汇对齐方法和</a:t>
            </a:r>
            <a:r>
              <a:rPr lang="en-US" altLang="zh-CN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EM</a:t>
            </a: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算法迭代训练词汇翻译，对大规模的疾病库和药品库进行统计，获得对应的翻译概率。</a:t>
            </a:r>
            <a:endParaRPr lang="zh-CN" altLang="en-US" sz="14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4011492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4" y="5380414"/>
            <a:ext cx="82963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7" name="矩形 3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技术选型 </a:t>
            </a:r>
          </a:p>
        </p:txBody>
      </p:sp>
      <p:sp>
        <p:nvSpPr>
          <p:cNvPr id="4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CB6950-EA30-4416-B5CC-A785143A78E7}"/>
              </a:ext>
            </a:extLst>
          </p:cNvPr>
          <p:cNvSpPr/>
          <p:nvPr/>
        </p:nvSpPr>
        <p:spPr>
          <a:xfrm>
            <a:off x="4525724" y="728610"/>
            <a:ext cx="2931566" cy="68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Translation</a:t>
            </a:r>
            <a:r>
              <a:rPr lang="zh-CN" altLang="en-US" sz="3200" dirty="0">
                <a:solidFill>
                  <a:schemeClr val="tx1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2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 dirty="0"/>
          </a:p>
        </p:txBody>
      </p:sp>
      <p:sp>
        <p:nvSpPr>
          <p:cNvPr id="13" name="矩形 12"/>
          <p:cNvSpPr/>
          <p:nvPr/>
        </p:nvSpPr>
        <p:spPr>
          <a:xfrm>
            <a:off x="848553" y="1326601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592898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858522" y="4672444"/>
            <a:ext cx="3093720" cy="1659607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8092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1</a:t>
            </a:r>
            <a:r>
              <a:rPr lang="zh-CN" altLang="en-US" sz="2000" b="1" dirty="0">
                <a:solidFill>
                  <a:srgbClr val="231F20"/>
                </a:solidFill>
              </a:rPr>
              <a:t>、关键词提取不精确</a:t>
            </a:r>
            <a:endParaRPr lang="en-US" altLang="zh-CN" sz="2000" b="1" dirty="0">
              <a:solidFill>
                <a:srgbClr val="231F20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虽然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分词能很好的从一句话里面提取出关键词，但是并不能保证非常好的提取效果，需要再校检。</a:t>
            </a:r>
            <a:endParaRPr lang="en-US" altLang="zh-CN" sz="1400" dirty="0"/>
          </a:p>
          <a:p>
            <a:endParaRPr lang="en-US" altLang="zh-CN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50" dirty="0">
              <a:solidFill>
                <a:srgbClr val="231F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14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词对齐与结构对齐错误累积，可能导致精度不高。一种疾病可能翻译出来的多种药品的作用不一，很难推荐出最适合的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</a:rPr>
              <a:t>2</a:t>
            </a:r>
            <a:r>
              <a:rPr lang="zh-CN" altLang="en-US" sz="2000" b="1" dirty="0">
                <a:solidFill>
                  <a:srgbClr val="231F20"/>
                </a:solidFill>
              </a:rPr>
              <a:t>、药品与疾病匹配的库不健全</a:t>
            </a:r>
          </a:p>
        </p:txBody>
      </p:sp>
      <p:sp>
        <p:nvSpPr>
          <p:cNvPr id="25" name="矩形 24"/>
          <p:cNvSpPr/>
          <p:nvPr/>
        </p:nvSpPr>
        <p:spPr>
          <a:xfrm>
            <a:off x="8292716" y="3752165"/>
            <a:ext cx="2809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目前各种疾病用药信息繁杂，没有一个系统的用药与疾病的库，很难找到一个全面可靠的库。</a:t>
            </a:r>
            <a:endParaRPr lang="en-US" altLang="zh-CN" sz="1400" dirty="0"/>
          </a:p>
        </p:txBody>
      </p:sp>
      <p:grpSp>
        <p:nvGrpSpPr>
          <p:cNvPr id="26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7" name="矩形 26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技术难点 </a:t>
            </a:r>
          </a:p>
        </p:txBody>
      </p:sp>
      <p:sp>
        <p:nvSpPr>
          <p:cNvPr id="30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C69456C-15A7-4F11-ACF6-C37F35711330}"/>
              </a:ext>
            </a:extLst>
          </p:cNvPr>
          <p:cNvSpPr/>
          <p:nvPr/>
        </p:nvSpPr>
        <p:spPr>
          <a:xfrm>
            <a:off x="4439848" y="701382"/>
            <a:ext cx="2875352" cy="366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Translation</a:t>
            </a:r>
            <a:r>
              <a:rPr lang="zh-CN" altLang="en-US" dirty="0">
                <a:solidFill>
                  <a:schemeClr val="tx1"/>
                </a:solidFill>
              </a:rPr>
              <a:t>模型技术难点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DAE1BEF-4BC7-4A2A-B12A-20827A2E2608}"/>
              </a:ext>
            </a:extLst>
          </p:cNvPr>
          <p:cNvSpPr txBox="1"/>
          <p:nvPr/>
        </p:nvSpPr>
        <p:spPr>
          <a:xfrm>
            <a:off x="1257300" y="4762498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231F20"/>
                </a:solidFill>
              </a:rPr>
              <a:t>准确度问题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4510" y="476619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团队分工及时间安排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10739585" y="3939038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0739585" y="3939038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007726" y="1352518"/>
            <a:ext cx="2218058" cy="79804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89305" y="3292994"/>
            <a:ext cx="1478314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60801" y="3292994"/>
            <a:ext cx="144175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10805443" y="4199809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10809120" y="5030664"/>
            <a:ext cx="1241769" cy="901605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34110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32787" y="3292994"/>
            <a:ext cx="142638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497210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69537" y="3292994"/>
            <a:ext cx="134370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014288" y="3292994"/>
            <a:ext cx="1548526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57704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138" y="3302097"/>
            <a:ext cx="1585063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2" y="5056306"/>
            <a:ext cx="1626717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7" name="矩形 46"/>
          <p:cNvSpPr/>
          <p:nvPr/>
        </p:nvSpPr>
        <p:spPr>
          <a:xfrm>
            <a:off x="5228500" y="151601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智能问诊</a:t>
            </a: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103980" y="33726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数据获取</a:t>
            </a:r>
          </a:p>
        </p:txBody>
      </p:sp>
      <p:sp>
        <p:nvSpPr>
          <p:cNvPr id="52" name="矩形 51"/>
          <p:cNvSpPr/>
          <p:nvPr/>
        </p:nvSpPr>
        <p:spPr>
          <a:xfrm>
            <a:off x="1736660" y="3378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53" name="矩形 52"/>
          <p:cNvSpPr/>
          <p:nvPr/>
        </p:nvSpPr>
        <p:spPr>
          <a:xfrm>
            <a:off x="3099069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数据标记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55836" y="33712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19966" y="33985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模型训练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5380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匹配算法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92095" y="3358252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10689621" y="3378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继续优化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577290" y="4250261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05443" y="42542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翻译模型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数据分类</a:t>
            </a:r>
          </a:p>
        </p:txBody>
      </p:sp>
      <p:sp>
        <p:nvSpPr>
          <p:cNvPr id="66" name="矩形 65"/>
          <p:cNvSpPr/>
          <p:nvPr/>
        </p:nvSpPr>
        <p:spPr>
          <a:xfrm>
            <a:off x="3578094" y="51359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文本解析</a:t>
            </a:r>
          </a:p>
        </p:txBody>
      </p:sp>
      <p:sp>
        <p:nvSpPr>
          <p:cNvPr id="67" name="矩形 66"/>
          <p:cNvSpPr/>
          <p:nvPr/>
        </p:nvSpPr>
        <p:spPr>
          <a:xfrm>
            <a:off x="6646468" y="5155081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TF-INF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42601" y="506596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权重</a:t>
            </a:r>
          </a:p>
        </p:txBody>
      </p:sp>
      <p:grpSp>
        <p:nvGrpSpPr>
          <p:cNvPr id="74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75" name="矩形 7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任意多边形 14"/>
          <p:cNvSpPr/>
          <p:nvPr/>
        </p:nvSpPr>
        <p:spPr>
          <a:xfrm>
            <a:off x="3788551" y="216673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任意多边形 28"/>
          <p:cNvSpPr/>
          <p:nvPr/>
        </p:nvSpPr>
        <p:spPr>
          <a:xfrm>
            <a:off x="8135289" y="1649803"/>
            <a:ext cx="1673633" cy="1041398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64219" y="180544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目前进度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任意多边形 14"/>
          <p:cNvSpPr/>
          <p:nvPr/>
        </p:nvSpPr>
        <p:spPr>
          <a:xfrm>
            <a:off x="5300275" y="2161051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73" name="任意多边形 28"/>
          <p:cNvSpPr/>
          <p:nvPr/>
        </p:nvSpPr>
        <p:spPr>
          <a:xfrm>
            <a:off x="10057565" y="2084708"/>
            <a:ext cx="991439" cy="574996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>
              <a:solidFill>
                <a:srgbClr val="00B0F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214463" y="2159129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V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2.0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5" name="任意多边形 24"/>
          <p:cNvSpPr/>
          <p:nvPr/>
        </p:nvSpPr>
        <p:spPr>
          <a:xfrm>
            <a:off x="10739585" y="5055687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1" name="任意多边形 31"/>
          <p:cNvSpPr/>
          <p:nvPr/>
        </p:nvSpPr>
        <p:spPr>
          <a:xfrm>
            <a:off x="10805443" y="6163235"/>
            <a:ext cx="1381631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82" name="矩形 81"/>
          <p:cNvSpPr/>
          <p:nvPr/>
        </p:nvSpPr>
        <p:spPr>
          <a:xfrm>
            <a:off x="10830843" y="623038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/>
              <a:t>Flashtext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39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540037" y="1346388"/>
            <a:ext cx="4242780" cy="4820948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5945" y="1346388"/>
            <a:ext cx="4242780" cy="4820948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2846447" y="1346385"/>
            <a:ext cx="4242780" cy="4820948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566600" y="1391920"/>
            <a:ext cx="4242780" cy="4820948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1409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徐家兴</a:t>
            </a:r>
          </a:p>
        </p:txBody>
      </p:sp>
      <p:sp>
        <p:nvSpPr>
          <p:cNvPr id="16" name="矩形 15"/>
          <p:cNvSpPr/>
          <p:nvPr/>
        </p:nvSpPr>
        <p:spPr>
          <a:xfrm>
            <a:off x="911337" y="4449425"/>
            <a:ext cx="3213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Word2vec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TF-INF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数据获取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Flashtext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85494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40871" y="240614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93813" y="4074373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97675" y="4074764"/>
            <a:ext cx="761137" cy="1003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28" name="矩形 27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49116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张政勋</a:t>
            </a:r>
          </a:p>
        </p:txBody>
      </p:sp>
      <p:sp>
        <p:nvSpPr>
          <p:cNvPr id="33" name="矩形 32"/>
          <p:cNvSpPr/>
          <p:nvPr/>
        </p:nvSpPr>
        <p:spPr>
          <a:xfrm>
            <a:off x="334381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LDA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多关键词权重设置</a:t>
            </a:r>
          </a:p>
        </p:txBody>
      </p:sp>
      <p:sp>
        <p:nvSpPr>
          <p:cNvPr id="34" name="矩形 33"/>
          <p:cNvSpPr/>
          <p:nvPr/>
        </p:nvSpPr>
        <p:spPr>
          <a:xfrm>
            <a:off x="5825063" y="3639207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许志达</a:t>
            </a:r>
          </a:p>
        </p:txBody>
      </p:sp>
      <p:sp>
        <p:nvSpPr>
          <p:cNvPr id="35" name="矩形 34"/>
          <p:cNvSpPr/>
          <p:nvPr/>
        </p:nvSpPr>
        <p:spPr>
          <a:xfrm>
            <a:off x="5594991" y="4449425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数据库操作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数据清洗</a:t>
            </a:r>
          </a:p>
        </p:txBody>
      </p:sp>
      <p:sp>
        <p:nvSpPr>
          <p:cNvPr id="36" name="矩形 35"/>
          <p:cNvSpPr/>
          <p:nvPr/>
        </p:nvSpPr>
        <p:spPr>
          <a:xfrm>
            <a:off x="8199176" y="3109801"/>
            <a:ext cx="3040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</a:rPr>
              <a:t>李想</a:t>
            </a:r>
          </a:p>
        </p:txBody>
      </p:sp>
      <p:sp>
        <p:nvSpPr>
          <p:cNvPr id="37" name="矩形 36"/>
          <p:cNvSpPr/>
          <p:nvPr/>
        </p:nvSpPr>
        <p:spPr>
          <a:xfrm>
            <a:off x="8051826" y="1585223"/>
            <a:ext cx="3213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市场调研</a:t>
            </a:r>
            <a:endParaRPr lang="en-US" altLang="zh-CN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产品规划</a:t>
            </a: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9919356" y="625087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9" name="页脚占位符 4"/>
          <p:cNvSpPr txBox="1">
            <a:spLocks/>
          </p:cNvSpPr>
          <p:nvPr/>
        </p:nvSpPr>
        <p:spPr bwMode="auto">
          <a:xfrm>
            <a:off x="357700" y="629174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2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3866" y="1683808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163195" y="1860857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0653" y="2956647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目前进度</a:t>
            </a:r>
          </a:p>
        </p:txBody>
      </p:sp>
      <p:sp>
        <p:nvSpPr>
          <p:cNvPr id="21" name="矩形 20"/>
          <p:cNvSpPr/>
          <p:nvPr/>
        </p:nvSpPr>
        <p:spPr>
          <a:xfrm>
            <a:off x="1494678" y="1873568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60" y="951550"/>
            <a:ext cx="2846113" cy="4860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61" y="953209"/>
            <a:ext cx="6049147" cy="24614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025" y="3515857"/>
            <a:ext cx="4333577" cy="29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2104" y="166435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1235123" y="184140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0899" y="185411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98" y="293719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展示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98" y="1356418"/>
            <a:ext cx="4017191" cy="3221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358900"/>
            <a:ext cx="4007248" cy="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250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312269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60359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312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后续规划</a:t>
            </a:r>
          </a:p>
        </p:txBody>
      </p:sp>
      <p:sp>
        <p:nvSpPr>
          <p:cNvPr id="2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2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5" name="组合 13"/>
          <p:cNvGrpSpPr/>
          <p:nvPr/>
        </p:nvGrpSpPr>
        <p:grpSpPr>
          <a:xfrm>
            <a:off x="4347272" y="1166531"/>
            <a:ext cx="6769891" cy="4822454"/>
            <a:chOff x="1000958" y="1283952"/>
            <a:chExt cx="6769891" cy="4822454"/>
          </a:xfrm>
        </p:grpSpPr>
        <p:sp>
          <p:nvSpPr>
            <p:cNvPr id="46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48" name="任意多边形 16"/>
            <p:cNvSpPr/>
            <p:nvPr/>
          </p:nvSpPr>
          <p:spPr>
            <a:xfrm>
              <a:off x="3034455" y="1283952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50" name="任意多边形 18"/>
            <p:cNvSpPr/>
            <p:nvPr/>
          </p:nvSpPr>
          <p:spPr>
            <a:xfrm>
              <a:off x="5480782" y="1367436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51" name="矩形 50"/>
          <p:cNvSpPr/>
          <p:nvPr/>
        </p:nvSpPr>
        <p:spPr>
          <a:xfrm>
            <a:off x="4288907" y="2699585"/>
            <a:ext cx="1728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增强对长文本的处理能力</a:t>
            </a:r>
          </a:p>
        </p:txBody>
      </p:sp>
      <p:sp>
        <p:nvSpPr>
          <p:cNvPr id="52" name="矩形 51"/>
          <p:cNvSpPr/>
          <p:nvPr/>
        </p:nvSpPr>
        <p:spPr>
          <a:xfrm>
            <a:off x="4366727" y="3298050"/>
            <a:ext cx="146670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topic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模型提取出长文本的话题，从而使得本产品可以以大段文本作为输入。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545055" y="2569870"/>
            <a:ext cx="1630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模型优化</a:t>
            </a:r>
          </a:p>
        </p:txBody>
      </p:sp>
      <p:sp>
        <p:nvSpPr>
          <p:cNvPr id="56" name="矩形 55"/>
          <p:cNvSpPr/>
          <p:nvPr/>
        </p:nvSpPr>
        <p:spPr>
          <a:xfrm>
            <a:off x="6564509" y="2973781"/>
            <a:ext cx="15695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尝试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translation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Seq2seq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等模型，与现有模型效果进行对比。</a:t>
            </a:r>
            <a:endParaRPr lang="en-US" altLang="zh-CN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通过增加高质量语料优化现有模型</a:t>
            </a:r>
          </a:p>
        </p:txBody>
      </p:sp>
      <p:sp>
        <p:nvSpPr>
          <p:cNvPr id="59" name="矩形 58"/>
          <p:cNvSpPr/>
          <p:nvPr/>
        </p:nvSpPr>
        <p:spPr>
          <a:xfrm>
            <a:off x="9156888" y="2583113"/>
            <a:ext cx="1815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匹配算法优化</a:t>
            </a:r>
          </a:p>
        </p:txBody>
      </p:sp>
      <p:sp>
        <p:nvSpPr>
          <p:cNvPr id="60" name="矩形 59"/>
          <p:cNvSpPr/>
          <p:nvPr/>
        </p:nvSpPr>
        <p:spPr>
          <a:xfrm>
            <a:off x="9218325" y="3005800"/>
            <a:ext cx="1676655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目前使用的</a:t>
            </a:r>
            <a:r>
              <a:rPr lang="nl-NL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levenshtein</a:t>
            </a:r>
            <a:r>
              <a:rPr lang="zh-CN" altLang="nl-NL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算法 </a:t>
            </a:r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对于搜索来说差强人意，我们希望能在此基础上找到更加精确高效的搜索算法。</a:t>
            </a:r>
          </a:p>
        </p:txBody>
      </p:sp>
      <p:sp>
        <p:nvSpPr>
          <p:cNvPr id="61" name="椭圆 60"/>
          <p:cNvSpPr/>
          <p:nvPr/>
        </p:nvSpPr>
        <p:spPr>
          <a:xfrm>
            <a:off x="4828608" y="210632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059556" y="187933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8761" y="1892314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</a:rPr>
              <a:t>目录</a:t>
            </a:r>
            <a:endParaRPr lang="en-US" altLang="zh-CN" sz="8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06" y="2170074"/>
            <a:ext cx="4118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10005" y="3093337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0005" y="4113873"/>
            <a:ext cx="466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团队分工及时间安排</a:t>
            </a:r>
          </a:p>
        </p:txBody>
      </p:sp>
      <p:sp>
        <p:nvSpPr>
          <p:cNvPr id="12" name="等腰三角形 11"/>
          <p:cNvSpPr/>
          <p:nvPr/>
        </p:nvSpPr>
        <p:spPr>
          <a:xfrm rot="10800000">
            <a:off x="5552680" y="2280688"/>
            <a:ext cx="545263" cy="44338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3" name="等腰三角形 12"/>
          <p:cNvSpPr/>
          <p:nvPr/>
        </p:nvSpPr>
        <p:spPr>
          <a:xfrm rot="10800000">
            <a:off x="5552683" y="3186466"/>
            <a:ext cx="545261" cy="448857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5552683" y="4207002"/>
            <a:ext cx="545261" cy="448857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4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3912" y="378470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欢迎批评指正！</a:t>
            </a:r>
          </a:p>
        </p:txBody>
      </p:sp>
      <p:cxnSp>
        <p:nvCxnSpPr>
          <p:cNvPr id="23" name="直接连接符 20"/>
          <p:cNvCxnSpPr/>
          <p:nvPr/>
        </p:nvCxnSpPr>
        <p:spPr>
          <a:xfrm>
            <a:off x="297024" y="4922747"/>
            <a:ext cx="5183046" cy="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8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365" y="5130323"/>
            <a:ext cx="653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</a:rPr>
              <a:t>项目成员：</a:t>
            </a:r>
            <a:r>
              <a:rPr lang="en-US" altLang="zh-CN" sz="2000" dirty="0">
                <a:latin typeface="+mj-ea"/>
              </a:rPr>
              <a:t>16211006</a:t>
            </a:r>
            <a:r>
              <a:rPr lang="zh-CN" altLang="en-US" sz="2000" dirty="0">
                <a:latin typeface="+mj-ea"/>
              </a:rPr>
              <a:t> 徐家兴  </a:t>
            </a:r>
            <a:r>
              <a:rPr lang="is-IS" altLang="zh-CN" sz="2000" dirty="0">
                <a:latin typeface="+mj-ea"/>
              </a:rPr>
              <a:t>15241100</a:t>
            </a:r>
            <a:r>
              <a:rPr lang="zh-CN" altLang="en-US" sz="2000" dirty="0">
                <a:latin typeface="+mj-ea"/>
              </a:rPr>
              <a:t> 张政勋</a:t>
            </a:r>
            <a:endParaRPr lang="en-US" altLang="zh-CN" sz="2000" dirty="0"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03605" y="5609764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000" dirty="0">
                <a:latin typeface="+mj-ea"/>
              </a:rPr>
              <a:t>16211020</a:t>
            </a:r>
            <a:r>
              <a:rPr lang="zh-CN" altLang="en-US" sz="2000" dirty="0">
                <a:latin typeface="+mj-ea"/>
              </a:rPr>
              <a:t> 许志达  </a:t>
            </a:r>
            <a:r>
              <a:rPr lang="en-US" altLang="zh-CN" sz="2000" dirty="0" smtClean="0">
                <a:latin typeface="+mj-ea"/>
              </a:rPr>
              <a:t>16211076</a:t>
            </a:r>
            <a:r>
              <a:rPr lang="zh-CN" altLang="en-US" sz="2000" smtClean="0">
                <a:latin typeface="+mj-ea"/>
              </a:rPr>
              <a:t> 李</a:t>
            </a:r>
            <a:r>
              <a:rPr lang="zh-CN" altLang="en-US" sz="2000" dirty="0">
                <a:latin typeface="+mj-ea"/>
              </a:rPr>
              <a:t>想</a:t>
            </a:r>
            <a:endParaRPr lang="zh-CN" altLang="en-US" sz="2000" dirty="0"/>
          </a:p>
        </p:txBody>
      </p:sp>
      <p:sp>
        <p:nvSpPr>
          <p:cNvPr id="2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43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4" name="矩形 43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47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49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团队分工及时间安排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开发计划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214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开发计划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84810521"/>
              </p:ext>
            </p:extLst>
          </p:nvPr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231F20"/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r="78838"/>
          <a:stretch/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</a:p>
        </p:txBody>
      </p:sp>
      <p:pic>
        <p:nvPicPr>
          <p:cNvPr id="14" name="图片 1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6549770"/>
            <a:ext cx="1600300" cy="2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85652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项目简介 </a:t>
            </a:r>
          </a:p>
        </p:txBody>
      </p:sp>
      <p:sp>
        <p:nvSpPr>
          <p:cNvPr id="10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1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28" y="218657"/>
            <a:ext cx="1600300" cy="213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第六部分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参考文献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6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57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60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63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8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783623" y="453320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现代人的自我健康意识</a:t>
            </a:r>
          </a:p>
        </p:txBody>
      </p:sp>
      <p:sp>
        <p:nvSpPr>
          <p:cNvPr id="92" name="矩形 91"/>
          <p:cNvSpPr/>
          <p:nvPr/>
        </p:nvSpPr>
        <p:spPr>
          <a:xfrm>
            <a:off x="772507" y="4984186"/>
            <a:ext cx="276972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从“疾病”到“自身”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主动</a:t>
            </a:r>
            <a:endParaRPr lang="en-US" altLang="zh-CN" sz="11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行业发展方向</a:t>
            </a:r>
          </a:p>
        </p:txBody>
      </p:sp>
      <p:sp>
        <p:nvSpPr>
          <p:cNvPr id="93" name="矩形 92"/>
          <p:cNvSpPr/>
          <p:nvPr/>
        </p:nvSpPr>
        <p:spPr>
          <a:xfrm>
            <a:off x="4157007" y="450096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互联网医疗、问诊网站现状</a:t>
            </a:r>
          </a:p>
        </p:txBody>
      </p:sp>
      <p:sp>
        <p:nvSpPr>
          <p:cNvPr id="94" name="矩形 93"/>
          <p:cNvSpPr/>
          <p:nvPr/>
        </p:nvSpPr>
        <p:spPr>
          <a:xfrm>
            <a:off x="4651524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安全，历史，信任</a:t>
            </a:r>
            <a:endParaRPr lang="en-US" altLang="zh-CN" sz="1100" dirty="0"/>
          </a:p>
        </p:txBody>
      </p:sp>
      <p:sp>
        <p:nvSpPr>
          <p:cNvPr id="95" name="矩形 94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便捷、自主、可靠</a:t>
            </a:r>
          </a:p>
        </p:txBody>
      </p:sp>
      <p:sp>
        <p:nvSpPr>
          <p:cNvPr id="96" name="矩形 95"/>
          <p:cNvSpPr/>
          <p:nvPr/>
        </p:nvSpPr>
        <p:spPr>
          <a:xfrm>
            <a:off x="8438013" y="4984186"/>
            <a:ext cx="276972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数据，机器学习</a:t>
            </a:r>
          </a:p>
        </p:txBody>
      </p:sp>
    </p:spTree>
    <p:extLst>
      <p:ext uri="{BB962C8B-B14F-4D97-AF65-F5344CB8AC3E}">
        <p14:creationId xmlns:p14="http://schemas.microsoft.com/office/powerpoint/2010/main" val="3960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9" name="矩形 48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52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54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44" name="组合 14"/>
          <p:cNvGrpSpPr/>
          <p:nvPr/>
        </p:nvGrpSpPr>
        <p:grpSpPr>
          <a:xfrm>
            <a:off x="962977" y="2304173"/>
            <a:ext cx="3844090" cy="1992150"/>
            <a:chOff x="710058" y="1474048"/>
            <a:chExt cx="3525769" cy="1785801"/>
          </a:xfrm>
        </p:grpSpPr>
        <p:sp>
          <p:nvSpPr>
            <p:cNvPr id="45" name="矩形 44"/>
            <p:cNvSpPr/>
            <p:nvPr/>
          </p:nvSpPr>
          <p:spPr>
            <a:xfrm>
              <a:off x="973395" y="1474048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从“疾病”到“自身”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4602" y="21198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61180" y="279075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行业发展方向</a:t>
              </a:r>
            </a:p>
          </p:txBody>
        </p:sp>
        <p:sp>
          <p:nvSpPr>
            <p:cNvPr id="56" name="等腰三角形 26"/>
            <p:cNvSpPr/>
            <p:nvPr/>
          </p:nvSpPr>
          <p:spPr>
            <a:xfrm rot="5400000">
              <a:off x="710198" y="1581768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等腰三角形 27"/>
            <p:cNvSpPr/>
            <p:nvPr/>
          </p:nvSpPr>
          <p:spPr>
            <a:xfrm rot="5400000">
              <a:off x="686564" y="2242623"/>
              <a:ext cx="305471" cy="216070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等腰三角形 28"/>
            <p:cNvSpPr/>
            <p:nvPr/>
          </p:nvSpPr>
          <p:spPr>
            <a:xfrm rot="5400000">
              <a:off x="688991" y="297544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1547903215"/>
              </p:ext>
            </p:extLst>
          </p:nvPr>
        </p:nvGraphicFramePr>
        <p:xfrm>
          <a:off x="5045596" y="780462"/>
          <a:ext cx="6839218" cy="52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39" name="组合 1"/>
          <p:cNvGrpSpPr/>
          <p:nvPr/>
        </p:nvGrpSpPr>
        <p:grpSpPr>
          <a:xfrm>
            <a:off x="745878" y="1494254"/>
            <a:ext cx="8961472" cy="3744024"/>
            <a:chOff x="2173253" y="1790001"/>
            <a:chExt cx="3731759" cy="3883228"/>
          </a:xfrm>
        </p:grpSpPr>
        <p:sp>
          <p:nvSpPr>
            <p:cNvPr id="40" name="矩形 39"/>
            <p:cNvSpPr/>
            <p:nvPr/>
          </p:nvSpPr>
          <p:spPr>
            <a:xfrm>
              <a:off x="2184369" y="179000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历史问题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173253" y="2240985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我国医疗行业没有统一病例、诊断标准。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84369" y="418058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安全、信任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173253" y="4631566"/>
              <a:ext cx="3731759" cy="29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制约行业发展的因素</a:t>
              </a:r>
              <a:endParaRPr lang="zh-CN" altLang="en-US" sz="1100" dirty="0"/>
            </a:p>
          </p:txBody>
        </p:sp>
        <p:sp>
          <p:nvSpPr>
            <p:cNvPr id="44" name="等腰三角形 18"/>
            <p:cNvSpPr/>
            <p:nvPr/>
          </p:nvSpPr>
          <p:spPr>
            <a:xfrm rot="5400000">
              <a:off x="2283819" y="3014566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9"/>
            <p:cNvSpPr/>
            <p:nvPr/>
          </p:nvSpPr>
          <p:spPr>
            <a:xfrm rot="5400000">
              <a:off x="2547156" y="3014566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等腰三角形 20"/>
            <p:cNvSpPr/>
            <p:nvPr/>
          </p:nvSpPr>
          <p:spPr>
            <a:xfrm rot="5400000">
              <a:off x="2810493" y="3014566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等腰三角形 21"/>
            <p:cNvSpPr/>
            <p:nvPr/>
          </p:nvSpPr>
          <p:spPr>
            <a:xfrm rot="5400000">
              <a:off x="3073830" y="3014566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22"/>
            <p:cNvSpPr/>
            <p:nvPr/>
          </p:nvSpPr>
          <p:spPr>
            <a:xfrm rot="5400000">
              <a:off x="3337167" y="3014566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等腰三角形 23"/>
            <p:cNvSpPr/>
            <p:nvPr/>
          </p:nvSpPr>
          <p:spPr>
            <a:xfrm rot="5400000">
              <a:off x="3600504" y="3014566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30"/>
            <p:cNvSpPr/>
            <p:nvPr/>
          </p:nvSpPr>
          <p:spPr>
            <a:xfrm rot="5400000">
              <a:off x="2283819" y="5388825"/>
              <a:ext cx="305471" cy="263337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等腰三角形 31"/>
            <p:cNvSpPr/>
            <p:nvPr/>
          </p:nvSpPr>
          <p:spPr>
            <a:xfrm rot="5400000">
              <a:off x="2547156" y="5388825"/>
              <a:ext cx="305471" cy="263337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等腰三角形 32"/>
            <p:cNvSpPr/>
            <p:nvPr/>
          </p:nvSpPr>
          <p:spPr>
            <a:xfrm rot="5400000">
              <a:off x="2810493" y="5388825"/>
              <a:ext cx="305471" cy="263337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33"/>
            <p:cNvSpPr/>
            <p:nvPr/>
          </p:nvSpPr>
          <p:spPr>
            <a:xfrm rot="5400000">
              <a:off x="3073830" y="5388825"/>
              <a:ext cx="305471" cy="263337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34"/>
            <p:cNvSpPr/>
            <p:nvPr/>
          </p:nvSpPr>
          <p:spPr>
            <a:xfrm rot="5400000">
              <a:off x="3337167" y="5388825"/>
              <a:ext cx="305471" cy="263337"/>
            </a:xfrm>
            <a:prstGeom prst="triangle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35"/>
            <p:cNvSpPr/>
            <p:nvPr/>
          </p:nvSpPr>
          <p:spPr>
            <a:xfrm rot="5400000">
              <a:off x="3600504" y="5388825"/>
              <a:ext cx="305471" cy="263337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5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32" name="矩形 31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12718" y="1364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项目简介 </a:t>
            </a:r>
          </a:p>
        </p:txBody>
      </p:sp>
      <p:sp>
        <p:nvSpPr>
          <p:cNvPr id="35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37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8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83978" y="1790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</a:p>
        </p:txBody>
      </p:sp>
      <p:sp>
        <p:nvSpPr>
          <p:cNvPr id="57" name="矩形 56"/>
          <p:cNvSpPr/>
          <p:nvPr/>
        </p:nvSpPr>
        <p:spPr>
          <a:xfrm>
            <a:off x="1472862" y="2240985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流程便捷。</a:t>
            </a:r>
            <a:endParaRPr lang="zh-CN" altLang="en-US" sz="1100" dirty="0"/>
          </a:p>
        </p:txBody>
      </p:sp>
      <p:sp>
        <p:nvSpPr>
          <p:cNvPr id="58" name="矩形 57"/>
          <p:cNvSpPr/>
          <p:nvPr/>
        </p:nvSpPr>
        <p:spPr>
          <a:xfrm>
            <a:off x="1483978" y="41805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</a:t>
            </a:r>
          </a:p>
        </p:txBody>
      </p:sp>
      <p:sp>
        <p:nvSpPr>
          <p:cNvPr id="59" name="矩形 58"/>
          <p:cNvSpPr/>
          <p:nvPr/>
        </p:nvSpPr>
        <p:spPr>
          <a:xfrm>
            <a:off x="1472862" y="4631566"/>
            <a:ext cx="373175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症状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疾病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用药参考工具书</a:t>
            </a:r>
          </a:p>
        </p:txBody>
      </p:sp>
      <p:sp>
        <p:nvSpPr>
          <p:cNvPr id="60" name="矩形 59"/>
          <p:cNvSpPr/>
          <p:nvPr/>
        </p:nvSpPr>
        <p:spPr>
          <a:xfrm>
            <a:off x="6143994" y="169030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基于数据</a:t>
            </a:r>
          </a:p>
        </p:txBody>
      </p:sp>
      <p:sp>
        <p:nvSpPr>
          <p:cNvPr id="61" name="矩形 60"/>
          <p:cNvSpPr/>
          <p:nvPr/>
        </p:nvSpPr>
        <p:spPr>
          <a:xfrm>
            <a:off x="6132878" y="2141284"/>
            <a:ext cx="3731759" cy="29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可信，标准</a:t>
            </a:r>
            <a:endParaRPr lang="zh-CN" altLang="en-US" sz="1100" dirty="0"/>
          </a:p>
        </p:txBody>
      </p:sp>
      <p:sp>
        <p:nvSpPr>
          <p:cNvPr id="62" name="等腰三角形 18"/>
          <p:cNvSpPr/>
          <p:nvPr/>
        </p:nvSpPr>
        <p:spPr>
          <a:xfrm rot="5400000">
            <a:off x="1583428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等腰三角形 19"/>
          <p:cNvSpPr/>
          <p:nvPr/>
        </p:nvSpPr>
        <p:spPr>
          <a:xfrm rot="5400000">
            <a:off x="1846765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等腰三角形 20"/>
          <p:cNvSpPr/>
          <p:nvPr/>
        </p:nvSpPr>
        <p:spPr>
          <a:xfrm rot="5400000">
            <a:off x="2110102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等腰三角形 21"/>
          <p:cNvSpPr/>
          <p:nvPr/>
        </p:nvSpPr>
        <p:spPr>
          <a:xfrm rot="5400000">
            <a:off x="2373439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等腰三角形 22"/>
          <p:cNvSpPr/>
          <p:nvPr/>
        </p:nvSpPr>
        <p:spPr>
          <a:xfrm rot="5400000">
            <a:off x="2636776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等腰三角形 23"/>
          <p:cNvSpPr/>
          <p:nvPr/>
        </p:nvSpPr>
        <p:spPr>
          <a:xfrm rot="5400000">
            <a:off x="2900113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等腰三角形 30"/>
          <p:cNvSpPr/>
          <p:nvPr/>
        </p:nvSpPr>
        <p:spPr>
          <a:xfrm rot="5400000">
            <a:off x="1583428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等腰三角形 31"/>
          <p:cNvSpPr/>
          <p:nvPr/>
        </p:nvSpPr>
        <p:spPr>
          <a:xfrm rot="5400000">
            <a:off x="1846765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等腰三角形 32"/>
          <p:cNvSpPr/>
          <p:nvPr/>
        </p:nvSpPr>
        <p:spPr>
          <a:xfrm rot="5400000">
            <a:off x="2110102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33"/>
          <p:cNvSpPr/>
          <p:nvPr/>
        </p:nvSpPr>
        <p:spPr>
          <a:xfrm rot="5400000">
            <a:off x="2373439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34"/>
          <p:cNvSpPr/>
          <p:nvPr/>
        </p:nvSpPr>
        <p:spPr>
          <a:xfrm rot="5400000">
            <a:off x="2636776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35"/>
          <p:cNvSpPr/>
          <p:nvPr/>
        </p:nvSpPr>
        <p:spPr>
          <a:xfrm rot="5400000">
            <a:off x="2900113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等腰三角形 36"/>
          <p:cNvSpPr/>
          <p:nvPr/>
        </p:nvSpPr>
        <p:spPr>
          <a:xfrm rot="5400000">
            <a:off x="6240095" y="2898543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37"/>
          <p:cNvSpPr/>
          <p:nvPr/>
        </p:nvSpPr>
        <p:spPr>
          <a:xfrm rot="5400000">
            <a:off x="6503432" y="2898543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38"/>
          <p:cNvSpPr/>
          <p:nvPr/>
        </p:nvSpPr>
        <p:spPr>
          <a:xfrm rot="5400000">
            <a:off x="6766769" y="2898543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等腰三角形 39"/>
          <p:cNvSpPr/>
          <p:nvPr/>
        </p:nvSpPr>
        <p:spPr>
          <a:xfrm rot="5400000">
            <a:off x="7030106" y="2898543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40"/>
          <p:cNvSpPr/>
          <p:nvPr/>
        </p:nvSpPr>
        <p:spPr>
          <a:xfrm rot="5400000">
            <a:off x="7293443" y="2898543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等腰三角形 41"/>
          <p:cNvSpPr/>
          <p:nvPr/>
        </p:nvSpPr>
        <p:spPr>
          <a:xfrm rot="5400000">
            <a:off x="7556780" y="2898543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9316" y="476673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</a:rPr>
              <a:t>技术解决方案</a:t>
            </a:r>
          </a:p>
        </p:txBody>
      </p:sp>
      <p:sp>
        <p:nvSpPr>
          <p:cNvPr id="11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北京航空航天大学 软件学院 创新杯</a:t>
            </a:r>
            <a:endParaRPr lang="zh-CN" altLang="en-US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bg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38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rot="16200000" flipH="1">
            <a:off x="8443345" y="3109345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1279610"/>
            <a:ext cx="7895064" cy="52455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38793" y="1510532"/>
            <a:ext cx="3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技术框架</a:t>
            </a:r>
          </a:p>
        </p:txBody>
      </p:sp>
      <p:grpSp>
        <p:nvGrpSpPr>
          <p:cNvPr id="39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40" name="矩形 3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412717" y="136444"/>
            <a:ext cx="361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第二部分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技术解决方案</a:t>
            </a:r>
          </a:p>
        </p:txBody>
      </p:sp>
      <p:sp>
        <p:nvSpPr>
          <p:cNvPr id="43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日期占位符 3"/>
          <p:cNvSpPr txBox="1">
            <a:spLocks/>
          </p:cNvSpPr>
          <p:nvPr/>
        </p:nvSpPr>
        <p:spPr bwMode="auto">
          <a:xfrm>
            <a:off x="9919356" y="6173055"/>
            <a:ext cx="2106882" cy="3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2017/12/17</a:t>
            </a:r>
          </a:p>
        </p:txBody>
      </p:sp>
      <p:sp>
        <p:nvSpPr>
          <p:cNvPr id="15" name="页脚占位符 4"/>
          <p:cNvSpPr txBox="1">
            <a:spLocks/>
          </p:cNvSpPr>
          <p:nvPr/>
        </p:nvSpPr>
        <p:spPr bwMode="auto">
          <a:xfrm>
            <a:off x="357700" y="6213926"/>
            <a:ext cx="6403232" cy="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北京航空航天大学 软件学院 创新杯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" name="日期占位符 3"/>
          <p:cNvSpPr txBox="1">
            <a:spLocks/>
          </p:cNvSpPr>
          <p:nvPr/>
        </p:nvSpPr>
        <p:spPr bwMode="auto">
          <a:xfrm>
            <a:off x="10758789" y="157645"/>
            <a:ext cx="1257335" cy="3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1pPr>
            <a:lvl2pPr marL="742950" indent="-28575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rgbClr val="404040"/>
                </a:solidFill>
                <a:latin typeface="Century Gothic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智能问诊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2009</Words>
  <Application>Microsoft Macintosh PowerPoint</Application>
  <PresentationFormat>宽屏</PresentationFormat>
  <Paragraphs>278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Century Gothic</vt:lpstr>
      <vt:lpstr>DengXian</vt:lpstr>
      <vt:lpstr>Impact</vt:lpstr>
      <vt:lpstr>Segoe UI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74</cp:revision>
  <dcterms:created xsi:type="dcterms:W3CDTF">2015-08-18T02:51:41Z</dcterms:created>
  <dcterms:modified xsi:type="dcterms:W3CDTF">2017-12-14T07:42:24Z</dcterms:modified>
  <cp:category/>
</cp:coreProperties>
</file>